
<file path=[Content_Types].xml><?xml version="1.0" encoding="utf-8"?>
<Types xmlns="http://schemas.openxmlformats.org/package/2006/content-types">
  <Override PartName="/ppt/slideLayouts/slideLayout1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Layouts/slideLayout17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r:id="rId1"/>
  </p:sldMasterIdLst>
  <p:notesMasterIdLst>
    <p:notesMasterId r:id="rId12"/>
  </p:notesMasterIdLst>
  <p:sldIdLst>
    <p:sldId id="256" r:id="rId2"/>
    <p:sldId id="257" r:id="rId3"/>
    <p:sldId id="266" r:id="rId4"/>
    <p:sldId id="261" r:id="rId5"/>
    <p:sldId id="260" r:id="rId6"/>
    <p:sldId id="263" r:id="rId7"/>
    <p:sldId id="262" r:id="rId8"/>
    <p:sldId id="264" r:id="rId9"/>
    <p:sldId id="267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6266" autoAdjust="0"/>
    <p:restoredTop sz="94558" autoAdjust="0"/>
  </p:normalViewPr>
  <p:slideViewPr>
    <p:cSldViewPr snapToGrid="0" snapToObjects="1">
      <p:cViewPr>
        <p:scale>
          <a:sx n="100" d="100"/>
          <a:sy n="100" d="100"/>
        </p:scale>
        <p:origin x="-1096" y="-4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31ED7-DFDA-F849-9A6F-25D071B90C89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2A8FCC-B384-314B-9D7E-F130150EB3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33643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Allows you to upload a large amount of data to your </a:t>
            </a:r>
            <a:r>
              <a:rPr lang="en-US" dirty="0" err="1" smtClean="0"/>
              <a:t>Omeka</a:t>
            </a:r>
            <a:r>
              <a:rPr lang="en-US" dirty="0" smtClean="0"/>
              <a:t> installation without worrying about the file size limitations when</a:t>
            </a:r>
            <a:r>
              <a:rPr lang="en-US" baseline="0" dirty="0" smtClean="0"/>
              <a:t> uploading from admin items interface.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A8FCC-B384-314B-9D7E-F130150EB35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23107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70FAA508-F0CD-46EA-95FB-26B559A0B5D9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0FAA508-F0CD-46EA-95FB-26B559A0B5D9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0FAA508-F0CD-46EA-95FB-26B559A0B5D9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70FAA508-F0CD-46EA-95FB-26B559A0B5D9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70FAA508-F0CD-46EA-95FB-26B559A0B5D9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0FAA508-F0CD-46EA-95FB-26B559A0B5D9}" type="datetimeFigureOut">
              <a:rPr lang="en-US" smtClean="0"/>
              <a:pPr/>
              <a:t>11/8/11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4A822907-8A9D-4F6B-98F6-913902AD56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  <p:sldLayoutId r:id="rId13"/>
    <p:sldLayoutId r:id="rId14"/>
    <p:sldLayoutId r:id="rId15"/>
    <p:sldLayoutId r:id="rId16"/>
    <p:sldLayoutId r:id="rId17"/>
    <p:sldLayoutId r:id="rId18"/>
    <p:sldLayoutId r:id="rId19"/>
    <p:sldLayoutId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Plug-in Demo: </a:t>
            </a:r>
            <a:r>
              <a:rPr lang="en-US" dirty="0" err="1" smtClean="0"/>
              <a:t>Dropbox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Judith Schwartz</a:t>
            </a:r>
          </a:p>
          <a:p>
            <a:r>
              <a:rPr lang="en-US" dirty="0" smtClean="0"/>
              <a:t>Fall, 2011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89283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Dropbox</a:t>
            </a:r>
            <a:r>
              <a:rPr lang="en-US" dirty="0" smtClean="0"/>
              <a:t> and CSV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320800"/>
            <a:ext cx="7556313" cy="4787900"/>
          </a:xfrm>
        </p:spPr>
        <p:txBody>
          <a:bodyPr>
            <a:normAutofit/>
          </a:bodyPr>
          <a:lstStyle/>
          <a:p>
            <a:r>
              <a:rPr lang="en-US" dirty="0" err="1" smtClean="0"/>
              <a:t>Dropbox</a:t>
            </a:r>
            <a:r>
              <a:rPr lang="en-US" dirty="0" smtClean="0"/>
              <a:t> loaded the 40 files easily but…</a:t>
            </a:r>
          </a:p>
          <a:p>
            <a:r>
              <a:rPr lang="en-US" dirty="0" smtClean="0"/>
              <a:t>You still need to enter the metadata manually.</a:t>
            </a:r>
          </a:p>
          <a:p>
            <a:r>
              <a:rPr lang="en-US" dirty="0" smtClean="0"/>
              <a:t>CSV file is more efficient if you have a larger collection.</a:t>
            </a:r>
          </a:p>
          <a:p>
            <a:r>
              <a:rPr lang="en-US" dirty="0" smtClean="0"/>
              <a:t> It’s more organized because info is</a:t>
            </a:r>
            <a:r>
              <a:rPr lang="en-US" dirty="0" smtClean="0"/>
              <a:t> saved in </a:t>
            </a:r>
            <a:r>
              <a:rPr lang="en-US" dirty="0" smtClean="0"/>
              <a:t>one document. </a:t>
            </a:r>
          </a:p>
          <a:p>
            <a:r>
              <a:rPr lang="en-US" dirty="0" smtClean="0"/>
              <a:t>Create CSV spreadsheet </a:t>
            </a:r>
            <a:br>
              <a:rPr lang="en-US" dirty="0" smtClean="0"/>
            </a:br>
            <a:r>
              <a:rPr lang="en-US" sz="1800" dirty="0" smtClean="0"/>
              <a:t>- Upload images into </a:t>
            </a:r>
            <a:r>
              <a:rPr lang="en-US" sz="1800" dirty="0" err="1" smtClean="0"/>
              <a:t>Dropbox</a:t>
            </a:r>
            <a:r>
              <a:rPr lang="en-US" sz="1800" dirty="0" smtClean="0"/>
              <a:t> files folder </a:t>
            </a:r>
            <a:br>
              <a:rPr lang="en-US" sz="1800" dirty="0" smtClean="0"/>
            </a:br>
            <a:r>
              <a:rPr lang="en-US" sz="1800" dirty="0" smtClean="0"/>
              <a:t>- CSV</a:t>
            </a:r>
            <a:r>
              <a:rPr lang="en-US" sz="1800" dirty="0" smtClean="0"/>
              <a:t> “file” </a:t>
            </a:r>
            <a:r>
              <a:rPr lang="en-US" sz="1800" dirty="0" smtClean="0"/>
              <a:t>column</a:t>
            </a:r>
            <a:r>
              <a:rPr lang="en-US" sz="1800" dirty="0" smtClean="0"/>
              <a:t> will designate image path to </a:t>
            </a:r>
            <a:r>
              <a:rPr lang="en-US" sz="1800" dirty="0" err="1" smtClean="0"/>
              <a:t>Dropbox</a:t>
            </a:r>
            <a:r>
              <a:rPr lang="en-US" sz="1800" dirty="0" smtClean="0"/>
              <a:t> files </a:t>
            </a:r>
            <a:br>
              <a:rPr lang="en-US" sz="1800" dirty="0" smtClean="0"/>
            </a:br>
            <a:r>
              <a:rPr lang="en-US" sz="1800" dirty="0" smtClean="0"/>
              <a:t>for </a:t>
            </a:r>
            <a:r>
              <a:rPr lang="en-US" sz="1800" dirty="0" smtClean="0"/>
              <a:t>example: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sz="1500" dirty="0" smtClean="0"/>
              <a:t>http://Judith@wotan.liu.edu/omeka/judith/plugins/Dropbox/files/IMG_0027.JPG </a:t>
            </a:r>
            <a:r>
              <a:rPr lang="en-US" sz="1500" dirty="0" smtClean="0"/>
              <a:t> 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62062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</a:t>
            </a:r>
            <a:r>
              <a:rPr lang="en-US" dirty="0" err="1" smtClean="0"/>
              <a:t>Dropbox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474034"/>
            <a:ext cx="7556313" cy="4736265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en-US" b="1" dirty="0" err="1" smtClean="0"/>
              <a:t>Dropbox</a:t>
            </a:r>
            <a:r>
              <a:rPr lang="en-US" b="1" dirty="0" smtClean="0"/>
              <a:t> </a:t>
            </a:r>
            <a:r>
              <a:rPr lang="en-US" dirty="0"/>
              <a:t>allows </a:t>
            </a:r>
            <a:r>
              <a:rPr lang="en-US" dirty="0" smtClean="0"/>
              <a:t>you </a:t>
            </a:r>
            <a:r>
              <a:rPr lang="en-US" dirty="0"/>
              <a:t>to upload </a:t>
            </a:r>
            <a:r>
              <a:rPr lang="en-US" dirty="0" smtClean="0"/>
              <a:t>files in bulk </a:t>
            </a:r>
            <a:br>
              <a:rPr lang="en-US" dirty="0" smtClean="0"/>
            </a:br>
            <a:r>
              <a:rPr lang="en-US" dirty="0" smtClean="0"/>
              <a:t>rather then one at a time on the items page.</a:t>
            </a:r>
          </a:p>
          <a:p>
            <a:r>
              <a:rPr lang="en-US" dirty="0" smtClean="0"/>
              <a:t>There are no file size limitations when using </a:t>
            </a:r>
            <a:r>
              <a:rPr lang="en-US" dirty="0" err="1" smtClean="0"/>
              <a:t>Dropbox</a:t>
            </a:r>
            <a:r>
              <a:rPr lang="en-US" dirty="0" smtClean="0"/>
              <a:t>. </a:t>
            </a:r>
          </a:p>
          <a:p>
            <a:pPr lvl="1"/>
            <a:r>
              <a:rPr lang="en-US" sz="1600" dirty="0" err="1" smtClean="0"/>
              <a:t>Omeka</a:t>
            </a:r>
            <a:r>
              <a:rPr lang="en-US" sz="1600" dirty="0" smtClean="0"/>
              <a:t> doesn’t restrict file sizes:</a:t>
            </a:r>
            <a:br>
              <a:rPr lang="en-US" sz="1600" dirty="0" smtClean="0"/>
            </a:br>
            <a:r>
              <a:rPr lang="en-US" sz="1600" dirty="0" smtClean="0"/>
              <a:t>There may be file size restrictions from your </a:t>
            </a:r>
            <a:r>
              <a:rPr lang="en-US" sz="1600" b="1" dirty="0" smtClean="0"/>
              <a:t>hosting server </a:t>
            </a:r>
            <a:r>
              <a:rPr lang="en-US" sz="1600" dirty="0" smtClean="0"/>
              <a:t>as per </a:t>
            </a:r>
            <a:r>
              <a:rPr lang="en-US" sz="1600" dirty="0" err="1" smtClean="0"/>
              <a:t>Omeka</a:t>
            </a:r>
            <a:r>
              <a:rPr lang="en-US" sz="1600" dirty="0" smtClean="0"/>
              <a:t> Forums&gt;File size limit</a:t>
            </a:r>
          </a:p>
          <a:p>
            <a:r>
              <a:rPr lang="en-US" b="1" dirty="0" err="1" smtClean="0"/>
              <a:t>Dropbox</a:t>
            </a:r>
            <a:r>
              <a:rPr lang="en-US" b="1" dirty="0" smtClean="0"/>
              <a:t> </a:t>
            </a:r>
            <a:r>
              <a:rPr lang="en-US" b="1" dirty="0"/>
              <a:t>plugin </a:t>
            </a:r>
            <a:r>
              <a:rPr lang="en-US" dirty="0"/>
              <a:t> supports the creation of multiple items, and allows bulk creation of Tags, Collections, and Titles. </a:t>
            </a:r>
          </a:p>
          <a:p>
            <a:r>
              <a:rPr lang="en-US" dirty="0"/>
              <a:t>Other Dublin Core fields still need to be entered separately.</a:t>
            </a:r>
          </a:p>
          <a:p>
            <a:pPr lvl="1"/>
            <a:endParaRPr lang="en-US" sz="1600" dirty="0" smtClean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1171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</a:t>
            </a:r>
            <a:r>
              <a:rPr lang="en-US" dirty="0" err="1" smtClean="0"/>
              <a:t>Dropbox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156535"/>
            <a:ext cx="7556313" cy="2385632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lnSpcReduction="10000"/>
          </a:bodyPr>
          <a:lstStyle/>
          <a:p>
            <a:r>
              <a:rPr lang="en-US" dirty="0" smtClean="0"/>
              <a:t>Install the plugin</a:t>
            </a:r>
          </a:p>
          <a:p>
            <a:r>
              <a:rPr lang="en-US" dirty="0" smtClean="0"/>
              <a:t>Go </a:t>
            </a:r>
            <a:r>
              <a:rPr lang="en-US" dirty="0"/>
              <a:t>to </a:t>
            </a:r>
            <a:r>
              <a:rPr lang="en-US" b="1" dirty="0"/>
              <a:t>Manage </a:t>
            </a:r>
            <a:r>
              <a:rPr lang="en-US" b="1" dirty="0" smtClean="0"/>
              <a:t>Plugins </a:t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• </a:t>
            </a:r>
            <a:r>
              <a:rPr lang="en-US" dirty="0"/>
              <a:t>	 </a:t>
            </a:r>
            <a:r>
              <a:rPr lang="en-US" dirty="0" smtClean="0"/>
              <a:t>      </a:t>
            </a:r>
            <a:r>
              <a:rPr lang="en-US" dirty="0" err="1" smtClean="0"/>
              <a:t>Dropbox</a:t>
            </a:r>
            <a:r>
              <a:rPr lang="en-US" dirty="0"/>
              <a:t>.  </a:t>
            </a:r>
            <a:br>
              <a:rPr lang="en-US" dirty="0"/>
            </a:br>
            <a:r>
              <a:rPr lang="en-US" dirty="0" smtClean="0"/>
              <a:t>• This </a:t>
            </a:r>
            <a:r>
              <a:rPr lang="en-US" dirty="0"/>
              <a:t>creates a primary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tab</a:t>
            </a:r>
            <a:r>
              <a:rPr lang="en-US" dirty="0"/>
              <a:t> on the </a:t>
            </a:r>
            <a:r>
              <a:rPr lang="en-US" dirty="0" smtClean="0"/>
              <a:t>top of the admin </a:t>
            </a:r>
            <a:r>
              <a:rPr lang="en-US" dirty="0"/>
              <a:t>panel.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5" name="Picture 4" descr="creates primary tab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603614" y="3111500"/>
            <a:ext cx="6689426" cy="3158174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>
            <a:off x="3924300" y="2971800"/>
            <a:ext cx="1452536" cy="640573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9" name="Picture 28" descr="Dropboxtab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5300637" y="3680107"/>
            <a:ext cx="609600" cy="190500"/>
          </a:xfrm>
          <a:prstGeom prst="rect">
            <a:avLst/>
          </a:prstGeom>
        </p:spPr>
      </p:pic>
      <p:pic>
        <p:nvPicPr>
          <p:cNvPr id="36" name="Picture 35" descr="activatebutto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5743387" y="5431980"/>
            <a:ext cx="990600" cy="419100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 rot="10800000">
            <a:off x="6753954" y="5664200"/>
            <a:ext cx="2174146" cy="1588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activatebutto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931837" y="2241550"/>
            <a:ext cx="990600" cy="419100"/>
          </a:xfrm>
          <a:prstGeom prst="rect">
            <a:avLst/>
          </a:prstGeom>
        </p:spPr>
      </p:pic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7434541"/>
              </p:ext>
            </p:extLst>
          </p:nvPr>
        </p:nvGraphicFramePr>
        <p:xfrm>
          <a:off x="603614" y="3123067"/>
          <a:ext cx="6689426" cy="3162300"/>
        </p:xfrm>
        <a:graphic>
          <a:graphicData uri="http://schemas.openxmlformats.org/drawingml/2006/table">
            <a:tbl>
              <a:tblPr/>
              <a:tblGrid>
                <a:gridCol w="6689426"/>
              </a:tblGrid>
              <a:tr h="31623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</a:lnL>
                    <a:lnR w="12700" cmpd="sng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</a:lnR>
                    <a:lnT w="12700" cmpd="sng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</a:lnT>
                    <a:lnB w="12700" cmpd="sng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2171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 smtClean="0"/>
              <a:t>Dropbox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219200"/>
            <a:ext cx="7556313" cy="1257299"/>
          </a:xfrm>
        </p:spPr>
        <p:txBody>
          <a:bodyPr>
            <a:normAutofit/>
          </a:bodyPr>
          <a:lstStyle/>
          <a:p>
            <a:r>
              <a:rPr lang="en-US" dirty="0" smtClean="0"/>
              <a:t>Click on top tab to access the </a:t>
            </a:r>
            <a:r>
              <a:rPr lang="en-US" b="1" dirty="0" err="1" smtClean="0"/>
              <a:t>Dropbox</a:t>
            </a:r>
            <a:r>
              <a:rPr lang="en-US" b="1" dirty="0" smtClean="0"/>
              <a:t> </a:t>
            </a:r>
            <a:r>
              <a:rPr lang="en-US" dirty="0" smtClean="0"/>
              <a:t>admin panel.</a:t>
            </a:r>
          </a:p>
          <a:p>
            <a:r>
              <a:rPr lang="en-US" dirty="0" smtClean="0"/>
              <a:t>This is how it looks before you add files.</a:t>
            </a:r>
          </a:p>
          <a:p>
            <a:endParaRPr lang="en-US" dirty="0"/>
          </a:p>
        </p:txBody>
      </p:sp>
      <p:pic>
        <p:nvPicPr>
          <p:cNvPr id="5" name="Picture 4" descr="admin_no fil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626200" y="2534340"/>
            <a:ext cx="6875600" cy="369544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rot="10800000">
            <a:off x="4618568" y="3138281"/>
            <a:ext cx="3763433" cy="365492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dropbox_tabwhit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3488" y="2877240"/>
            <a:ext cx="806824" cy="228600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3996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 smtClean="0"/>
              <a:t>Dropbox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242218"/>
            <a:ext cx="7556313" cy="4144963"/>
          </a:xfrm>
        </p:spPr>
        <p:txBody>
          <a:bodyPr>
            <a:normAutofit/>
          </a:bodyPr>
          <a:lstStyle/>
          <a:p>
            <a:r>
              <a:rPr lang="en-US" b="1" dirty="0" smtClean="0"/>
              <a:t>Go to </a:t>
            </a:r>
            <a:r>
              <a:rPr lang="en-US" b="1" dirty="0" err="1" smtClean="0"/>
              <a:t>Omeka</a:t>
            </a:r>
            <a:r>
              <a:rPr lang="en-US" b="1" dirty="0" smtClean="0"/>
              <a:t> folder &gt;plugins&gt;</a:t>
            </a:r>
            <a:r>
              <a:rPr lang="en-US" b="1" dirty="0" err="1" smtClean="0"/>
              <a:t>Dropbox</a:t>
            </a:r>
            <a:r>
              <a:rPr lang="en-US" b="1" dirty="0" smtClean="0"/>
              <a:t>&gt;files</a:t>
            </a:r>
            <a:endParaRPr lang="en-US" dirty="0"/>
          </a:p>
        </p:txBody>
      </p:sp>
      <p:pic>
        <p:nvPicPr>
          <p:cNvPr id="4" name="Picture 3" descr="ftp drop box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498474" y="1765300"/>
            <a:ext cx="2801080" cy="4724400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H="1">
            <a:off x="2080354" y="5867400"/>
            <a:ext cx="2923446" cy="0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2080354" y="4635500"/>
            <a:ext cx="2923446" cy="0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054600" y="5667970"/>
            <a:ext cx="370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FTP your files to the files </a:t>
            </a:r>
            <a:r>
              <a:rPr lang="en-US" b="1" dirty="0" smtClean="0"/>
              <a:t>folder</a:t>
            </a:r>
          </a:p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1914031" y="3175000"/>
            <a:ext cx="2923446" cy="0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838200" y="2997200"/>
            <a:ext cx="999631" cy="279400"/>
          </a:xfrm>
          <a:prstGeom prst="rect">
            <a:avLst/>
          </a:prstGeom>
          <a:gradFill flip="none" rotWithShape="1">
            <a:gsLst>
              <a:gs pos="0">
                <a:schemeClr val="accent5">
                  <a:tint val="100000"/>
                  <a:shade val="40000"/>
                  <a:satMod val="150000"/>
                  <a:lumMod val="100000"/>
                  <a:alpha val="33000"/>
                </a:schemeClr>
              </a:gs>
              <a:gs pos="100000">
                <a:schemeClr val="accent5">
                  <a:tint val="70000"/>
                  <a:shade val="100000"/>
                  <a:satMod val="200000"/>
                  <a:lumMod val="100000"/>
                  <a:alpha val="33000"/>
                </a:schemeClr>
              </a:gs>
            </a:gsLst>
            <a:lin ang="6000000" scaled="1"/>
            <a:tileRect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28700" y="4495800"/>
            <a:ext cx="1000854" cy="279400"/>
          </a:xfrm>
          <a:prstGeom prst="rect">
            <a:avLst/>
          </a:prstGeom>
          <a:gradFill flip="none" rotWithShape="1">
            <a:gsLst>
              <a:gs pos="0">
                <a:schemeClr val="accent5">
                  <a:tint val="100000"/>
                  <a:shade val="40000"/>
                  <a:satMod val="150000"/>
                  <a:lumMod val="100000"/>
                  <a:alpha val="33000"/>
                </a:schemeClr>
              </a:gs>
              <a:gs pos="100000">
                <a:schemeClr val="accent5">
                  <a:tint val="70000"/>
                  <a:shade val="100000"/>
                  <a:satMod val="200000"/>
                  <a:lumMod val="100000"/>
                  <a:alpha val="33000"/>
                </a:schemeClr>
              </a:gs>
            </a:gsLst>
            <a:lin ang="6000000" scaled="1"/>
            <a:tileRect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219200" y="5727700"/>
            <a:ext cx="694831" cy="279400"/>
          </a:xfrm>
          <a:prstGeom prst="rect">
            <a:avLst/>
          </a:prstGeom>
          <a:gradFill flip="none" rotWithShape="1">
            <a:gsLst>
              <a:gs pos="0">
                <a:schemeClr val="accent5">
                  <a:tint val="100000"/>
                  <a:shade val="40000"/>
                  <a:satMod val="150000"/>
                  <a:lumMod val="100000"/>
                  <a:alpha val="33000"/>
                </a:schemeClr>
              </a:gs>
              <a:gs pos="100000">
                <a:schemeClr val="accent5">
                  <a:tint val="70000"/>
                  <a:shade val="100000"/>
                  <a:satMod val="200000"/>
                  <a:lumMod val="100000"/>
                  <a:alpha val="33000"/>
                </a:schemeClr>
              </a:gs>
            </a:gsLst>
            <a:lin ang="6000000" scaled="1"/>
            <a:tileRect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299200" y="6489700"/>
            <a:ext cx="2463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latin typeface="Helvetica"/>
                <a:cs typeface="Helvetica"/>
              </a:rPr>
              <a:t>*</a:t>
            </a:r>
            <a:r>
              <a:rPr lang="en-US" sz="1200" dirty="0" smtClean="0">
                <a:latin typeface="Helvetica"/>
                <a:cs typeface="Helvetica"/>
              </a:rPr>
              <a:t>Note: this is a mac interface</a:t>
            </a:r>
            <a:endParaRPr lang="en-US" sz="12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1017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lesinadminbox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558800" y="516160"/>
            <a:ext cx="5829300" cy="572972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339404" y="2748360"/>
            <a:ext cx="29188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• Go back to admin panel.</a:t>
            </a:r>
          </a:p>
          <a:p>
            <a:r>
              <a:rPr lang="en-US" sz="1600" dirty="0" smtClean="0"/>
              <a:t> </a:t>
            </a:r>
            <a:br>
              <a:rPr lang="en-US" sz="1600" dirty="0" smtClean="0"/>
            </a:br>
            <a:r>
              <a:rPr lang="en-US" sz="1600" dirty="0" smtClean="0"/>
              <a:t>• list of files appears.</a:t>
            </a:r>
          </a:p>
          <a:p>
            <a:endParaRPr lang="en-US" sz="1600" dirty="0" smtClean="0"/>
          </a:p>
          <a:p>
            <a:r>
              <a:rPr lang="en-US" sz="1600" dirty="0" smtClean="0"/>
              <a:t>•  You have the ability to select them individually </a:t>
            </a:r>
            <a:br>
              <a:rPr lang="en-US" sz="1600" dirty="0" smtClean="0"/>
            </a:br>
            <a:r>
              <a:rPr lang="en-US" sz="1600" dirty="0" smtClean="0"/>
              <a:t>or in bulk.</a:t>
            </a:r>
          </a:p>
          <a:p>
            <a:endParaRPr lang="en-US" sz="1600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14141679"/>
              </p:ext>
            </p:extLst>
          </p:nvPr>
        </p:nvGraphicFramePr>
        <p:xfrm>
          <a:off x="558800" y="516160"/>
          <a:ext cx="5829300" cy="5729720"/>
        </p:xfrm>
        <a:graphic>
          <a:graphicData uri="http://schemas.openxmlformats.org/drawingml/2006/table">
            <a:tbl>
              <a:tblPr/>
              <a:tblGrid>
                <a:gridCol w="5829300"/>
              </a:tblGrid>
              <a:tr h="57297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</a:lnL>
                    <a:lnR w="12700" cmpd="sng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</a:lnR>
                    <a:lnT w="12700" cmpd="sng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</a:lnT>
                    <a:lnB w="12700" cmpd="sng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81405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 smtClean="0"/>
              <a:t>Dropbox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320800"/>
            <a:ext cx="7556313" cy="4144963"/>
          </a:xfrm>
        </p:spPr>
        <p:txBody>
          <a:bodyPr>
            <a:normAutofit/>
          </a:bodyPr>
          <a:lstStyle/>
          <a:p>
            <a:r>
              <a:rPr lang="en-US" dirty="0" smtClean="0"/>
              <a:t> Choose the collection you are loading files to. </a:t>
            </a:r>
          </a:p>
          <a:p>
            <a:r>
              <a:rPr lang="en-US" dirty="0" smtClean="0"/>
              <a:t> Click whether it’s public or featured, add tags if generic. </a:t>
            </a:r>
            <a:r>
              <a:rPr lang="en-US" sz="1400" dirty="0" smtClean="0"/>
              <a:t>(all of this can be modified later)</a:t>
            </a:r>
          </a:p>
        </p:txBody>
      </p:sp>
      <p:pic>
        <p:nvPicPr>
          <p:cNvPr id="5" name="Picture 4" descr="uploadfilespane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320674" y="3238500"/>
            <a:ext cx="8534400" cy="3429000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14709397"/>
              </p:ext>
            </p:extLst>
          </p:nvPr>
        </p:nvGraphicFramePr>
        <p:xfrm>
          <a:off x="257174" y="2908300"/>
          <a:ext cx="8645526" cy="3784600"/>
        </p:xfrm>
        <a:graphic>
          <a:graphicData uri="http://schemas.openxmlformats.org/drawingml/2006/table">
            <a:tbl>
              <a:tblPr/>
              <a:tblGrid>
                <a:gridCol w="8645526"/>
              </a:tblGrid>
              <a:tr h="3784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</a:lnL>
                    <a:lnR w="12700" cmpd="sng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</a:lnR>
                    <a:lnT w="12700" cmpd="sng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</a:lnT>
                    <a:lnB w="12700" cmpd="sng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7871554" y="5803900"/>
            <a:ext cx="0" cy="419100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142797" y="5446197"/>
            <a:ext cx="1609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Click upload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62062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83351468"/>
              </p:ext>
            </p:extLst>
          </p:nvPr>
        </p:nvGraphicFramePr>
        <p:xfrm>
          <a:off x="1202299" y="381000"/>
          <a:ext cx="5553578" cy="5943600"/>
        </p:xfrm>
        <a:graphic>
          <a:graphicData uri="http://schemas.openxmlformats.org/drawingml/2006/table">
            <a:tbl>
              <a:tblPr/>
              <a:tblGrid>
                <a:gridCol w="5553578"/>
              </a:tblGrid>
              <a:tr h="5943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</a:lnL>
                    <a:lnR w="12700" cmpd="sng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</a:lnR>
                    <a:lnT w="12700" cmpd="sng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</a:lnT>
                    <a:lnB w="12700" cmpd="sng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2" name="Picture 1" descr="filesareupload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202299" y="381000"/>
            <a:ext cx="5553578" cy="5943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048500" y="2857500"/>
            <a:ext cx="17653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After files are uploaded, this message appears: </a:t>
            </a:r>
            <a:br>
              <a:rPr lang="en-US" dirty="0" smtClean="0"/>
            </a:br>
            <a:endParaRPr lang="en-US" dirty="0" smtClean="0"/>
          </a:p>
          <a:p>
            <a:r>
              <a:rPr lang="en-US" sz="1400" dirty="0" smtClean="0"/>
              <a:t>The following files were successfully uploaded…</a:t>
            </a:r>
          </a:p>
          <a:p>
            <a:endParaRPr lang="en-US" sz="1400" dirty="0" smtClean="0"/>
          </a:p>
          <a:p>
            <a:r>
              <a:rPr lang="en-US" sz="1400" dirty="0" smtClean="0"/>
              <a:t> Files appear to be alphabetical but come into </a:t>
            </a:r>
            <a:r>
              <a:rPr lang="en-US" sz="1400" dirty="0" err="1" smtClean="0"/>
              <a:t>Omeka</a:t>
            </a:r>
            <a:endParaRPr lang="en-US" sz="1400" dirty="0" smtClean="0"/>
          </a:p>
          <a:p>
            <a:r>
              <a:rPr lang="en-US" sz="1400" dirty="0" smtClean="0"/>
              <a:t>backwards (</a:t>
            </a:r>
            <a:r>
              <a:rPr lang="en-US" sz="1400" dirty="0" err="1" smtClean="0"/>
              <a:t>z</a:t>
            </a:r>
            <a:r>
              <a:rPr lang="en-US" sz="1400" dirty="0" smtClean="0"/>
              <a:t>-a) </a:t>
            </a:r>
          </a:p>
          <a:p>
            <a:endParaRPr lang="en-US" sz="1400" dirty="0" smtClean="0"/>
          </a:p>
          <a:p>
            <a:endParaRPr lang="en-US" sz="140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49216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01189812"/>
              </p:ext>
            </p:extLst>
          </p:nvPr>
        </p:nvGraphicFramePr>
        <p:xfrm>
          <a:off x="635000" y="635000"/>
          <a:ext cx="5474842" cy="5105400"/>
        </p:xfrm>
        <a:graphic>
          <a:graphicData uri="http://schemas.openxmlformats.org/drawingml/2006/table">
            <a:tbl>
              <a:tblPr/>
              <a:tblGrid>
                <a:gridCol w="5474842"/>
              </a:tblGrid>
              <a:tr h="5105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</a:lnL>
                    <a:lnR w="12700" cmpd="sng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</a:lnR>
                    <a:lnT w="12700" cmpd="sng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</a:lnT>
                    <a:lnB w="12700" cmpd="sng">
                      <a:solidFill>
                        <a:prstClr val="black">
                          <a:lumMod val="65000"/>
                          <a:lumOff val="35000"/>
                        </a:prst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8" name="Picture 7" descr="batch edit item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635000" y="635000"/>
            <a:ext cx="5474842" cy="523512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225104" y="2049860"/>
            <a:ext cx="2918896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smtClean="0"/>
              <a:t>Go to “Items” tab to</a:t>
            </a:r>
          </a:p>
          <a:p>
            <a:r>
              <a:rPr lang="en-US" sz="1700" dirty="0" smtClean="0"/>
              <a:t>edit items individually </a:t>
            </a:r>
            <a:br>
              <a:rPr lang="en-US" sz="1700" dirty="0" smtClean="0"/>
            </a:br>
            <a:r>
              <a:rPr lang="en-US" sz="1700" dirty="0" smtClean="0"/>
              <a:t>or batch edit, and to:</a:t>
            </a:r>
          </a:p>
          <a:p>
            <a:endParaRPr lang="en-US" sz="1300" dirty="0" smtClean="0"/>
          </a:p>
          <a:p>
            <a:r>
              <a:rPr lang="en-US" sz="1300" dirty="0" smtClean="0"/>
              <a:t>- </a:t>
            </a:r>
            <a:r>
              <a:rPr lang="en-US" sz="1300" dirty="0" smtClean="0">
                <a:latin typeface="Helvetica"/>
                <a:cs typeface="Helvetica"/>
              </a:rPr>
              <a:t>add </a:t>
            </a:r>
            <a:r>
              <a:rPr lang="en-US" sz="1300" dirty="0">
                <a:latin typeface="Helvetica"/>
                <a:cs typeface="Helvetica"/>
              </a:rPr>
              <a:t>to Dublin Core </a:t>
            </a:r>
            <a:r>
              <a:rPr lang="en-US" sz="1300" dirty="0" smtClean="0">
                <a:latin typeface="Helvetica"/>
                <a:cs typeface="Helvetica"/>
              </a:rPr>
              <a:t>fields</a:t>
            </a:r>
          </a:p>
          <a:p>
            <a:pPr>
              <a:buFontTx/>
              <a:buChar char="-"/>
            </a:pPr>
            <a:r>
              <a:rPr lang="en-US" sz="1300" dirty="0" smtClean="0">
                <a:latin typeface="Helvetica"/>
                <a:cs typeface="Helvetica"/>
              </a:rPr>
              <a:t> designate collection</a:t>
            </a:r>
            <a:br>
              <a:rPr lang="en-US" sz="1300" dirty="0" smtClean="0">
                <a:latin typeface="Helvetica"/>
                <a:cs typeface="Helvetica"/>
              </a:rPr>
            </a:br>
            <a:r>
              <a:rPr lang="en-US" sz="1300" dirty="0" smtClean="0"/>
              <a:t>- </a:t>
            </a:r>
            <a:r>
              <a:rPr lang="en-US" sz="1300" dirty="0" smtClean="0">
                <a:latin typeface="Helvetica"/>
                <a:cs typeface="Helvetica"/>
              </a:rPr>
              <a:t>add tags</a:t>
            </a:r>
          </a:p>
          <a:p>
            <a:pPr>
              <a:buFontTx/>
              <a:buChar char="-"/>
            </a:pPr>
            <a:r>
              <a:rPr lang="en-US" sz="1300" dirty="0" smtClean="0">
                <a:latin typeface="Helvetica"/>
                <a:cs typeface="Helvetica"/>
              </a:rPr>
              <a:t> modify title names from file names.</a:t>
            </a:r>
          </a:p>
          <a:p>
            <a:r>
              <a:rPr lang="en-US" sz="1300" dirty="0" smtClean="0"/>
              <a:t>- </a:t>
            </a:r>
            <a:r>
              <a:rPr lang="en-US" sz="1300" dirty="0" smtClean="0">
                <a:latin typeface="Helvetica"/>
                <a:cs typeface="Helvetica"/>
              </a:rPr>
              <a:t>change items to feature or public</a:t>
            </a:r>
            <a:endParaRPr lang="en-US" sz="13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65779959"/>
      </p:ext>
    </p:extLst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2614</TotalTime>
  <Words>452</Words>
  <Application>Microsoft Macintosh PowerPoint</Application>
  <PresentationFormat>On-screen Show (4:3)</PresentationFormat>
  <Paragraphs>47</Paragraphs>
  <Slides>10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Advantage</vt:lpstr>
      <vt:lpstr>Plug-in Demo: Dropbox</vt:lpstr>
      <vt:lpstr>What is Dropbox?</vt:lpstr>
      <vt:lpstr>Using Dropbox</vt:lpstr>
      <vt:lpstr>Using Dropbox</vt:lpstr>
      <vt:lpstr>Using Dropbox</vt:lpstr>
      <vt:lpstr>Slide 6</vt:lpstr>
      <vt:lpstr>Using Dropbox</vt:lpstr>
      <vt:lpstr>Slide 8</vt:lpstr>
      <vt:lpstr>Slide 9</vt:lpstr>
      <vt:lpstr>Dropbox and CSV</vt:lpstr>
    </vt:vector>
  </TitlesOfParts>
  <Company>studio six graphics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Judith schwartz</dc:creator>
  <cp:lastModifiedBy>Judith</cp:lastModifiedBy>
  <cp:revision>405</cp:revision>
  <dcterms:created xsi:type="dcterms:W3CDTF">2011-11-08T18:02:11Z</dcterms:created>
  <dcterms:modified xsi:type="dcterms:W3CDTF">2011-11-08T18:08:55Z</dcterms:modified>
</cp:coreProperties>
</file>